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25"/>
  </p:notesMasterIdLst>
  <p:sldIdLst>
    <p:sldId id="256" r:id="rId2"/>
    <p:sldId id="426" r:id="rId3"/>
    <p:sldId id="425" r:id="rId4"/>
    <p:sldId id="430" r:id="rId5"/>
    <p:sldId id="431" r:id="rId6"/>
    <p:sldId id="416" r:id="rId7"/>
    <p:sldId id="417" r:id="rId8"/>
    <p:sldId id="427" r:id="rId9"/>
    <p:sldId id="421" r:id="rId10"/>
    <p:sldId id="422" r:id="rId11"/>
    <p:sldId id="418" r:id="rId12"/>
    <p:sldId id="420" r:id="rId13"/>
    <p:sldId id="415" r:id="rId14"/>
    <p:sldId id="419" r:id="rId15"/>
    <p:sldId id="432" r:id="rId16"/>
    <p:sldId id="433" r:id="rId17"/>
    <p:sldId id="435" r:id="rId18"/>
    <p:sldId id="436" r:id="rId19"/>
    <p:sldId id="437" r:id="rId20"/>
    <p:sldId id="440" r:id="rId21"/>
    <p:sldId id="438" r:id="rId22"/>
    <p:sldId id="439" r:id="rId23"/>
    <p:sldId id="337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34" autoAdjust="0"/>
    <p:restoredTop sz="88443" autoAdjust="0"/>
  </p:normalViewPr>
  <p:slideViewPr>
    <p:cSldViewPr>
      <p:cViewPr>
        <p:scale>
          <a:sx n="100" d="100"/>
          <a:sy n="100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961E-D88A-425B-97C8-53EACBC10B35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61A2A-D2EA-4648-9AC5-6F471C00F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38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530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98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06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061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55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73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Photometrics</a:t>
            </a:r>
            <a:r>
              <a:rPr lang="en-US" dirty="0" smtClean="0"/>
              <a:t> Cascade </a:t>
            </a:r>
            <a:r>
              <a:rPr lang="en-US" dirty="0" err="1" smtClean="0"/>
              <a:t>512B</a:t>
            </a:r>
            <a:r>
              <a:rPr lang="en-US" dirty="0" smtClean="0"/>
              <a:t> </a:t>
            </a:r>
            <a:r>
              <a:rPr lang="en-US" dirty="0" err="1" smtClean="0"/>
              <a:t>emCCD</a:t>
            </a:r>
            <a:endParaRPr lang="en-US" dirty="0" smtClean="0"/>
          </a:p>
          <a:p>
            <a:pPr lvl="1"/>
            <a:r>
              <a:rPr lang="en-US" dirty="0" err="1" smtClean="0"/>
              <a:t>16micron</a:t>
            </a:r>
            <a:r>
              <a:rPr lang="en-US" dirty="0" smtClean="0"/>
              <a:t> pixels, 16 bits, </a:t>
            </a:r>
            <a:r>
              <a:rPr lang="en-US" dirty="0" err="1" smtClean="0"/>
              <a:t>200k</a:t>
            </a:r>
            <a:r>
              <a:rPr lang="en-US" dirty="0" smtClean="0"/>
              <a:t> e- wells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73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73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73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Insert the video here—if possible, leave the left at “actual size” and have a second video at right magnified</a:t>
            </a:r>
          </a:p>
          <a:p>
            <a:pPr lvl="1"/>
            <a:r>
              <a:rPr lang="en-US" i="1" dirty="0" smtClean="0"/>
              <a:t>Play it one of more times without any pre-discussion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97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54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Star is less than half a meter in diameter at the distance </a:t>
            </a:r>
            <a:r>
              <a:rPr lang="en-US" smtClean="0"/>
              <a:t>to the moon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730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1A2A-D2EA-4648-9AC5-6F471C00F5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16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9EAC-AC78-4AA7-889A-806B1EA64DD5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FDB9-76E0-44AD-98CE-ED900DC81417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53E-F41B-4DD6-849B-C552C6008F4C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3108-D33E-47EC-AF74-E729C3BCCABA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AAC0-C995-445F-BE55-225EF260C2D3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7220-E17B-455D-80BD-872AC8441477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29FC-CB06-48E8-BA92-DF6F90A6E21A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1648-D33D-4CD4-914A-5AC4AAB67F46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245-5A06-45FA-BA7A-87A52B82B251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63A-72F6-4209-8EFA-04EAE30CCC09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2D9E-BE75-4B0C-B88A-2B8B8604FC84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F8B0D11-3ED0-4620-9C76-42A7109C5F68}" type="datetime1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conard@comcast.n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holenstein@gravic.com" TargetMode="External"/><Relationship Id="rId4" Type="http://schemas.openxmlformats.org/officeDocument/2006/relationships/hyperlink" Target="mailto:d2holenstein@gravic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295400"/>
            <a:ext cx="8305800" cy="1295400"/>
          </a:xfrm>
        </p:spPr>
        <p:txBody>
          <a:bodyPr>
            <a:noAutofit/>
          </a:bodyPr>
          <a:lstStyle/>
          <a:p>
            <a:r>
              <a:rPr lang="en-US" sz="3600" b="1" dirty="0"/>
              <a:t>Progress and Future Plans for </a:t>
            </a:r>
            <a:r>
              <a:rPr lang="en-US" sz="3600" b="1" dirty="0" err="1" smtClean="0"/>
              <a:t>emCCD</a:t>
            </a:r>
            <a:r>
              <a:rPr lang="en-US" sz="3600" b="1" dirty="0" smtClean="0"/>
              <a:t> </a:t>
            </a:r>
            <a:r>
              <a:rPr lang="en-US" sz="3600" b="1" dirty="0"/>
              <a:t>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90800"/>
            <a:ext cx="7467600" cy="3962400"/>
          </a:xfrm>
        </p:spPr>
        <p:txBody>
          <a:bodyPr>
            <a:noAutofit/>
          </a:bodyPr>
          <a:lstStyle/>
          <a:p>
            <a:r>
              <a:rPr lang="en-US" sz="2400" b="1" dirty="0"/>
              <a:t>Steve </a:t>
            </a:r>
            <a:r>
              <a:rPr lang="en-US" sz="2400" b="1" dirty="0" err="1"/>
              <a:t>Conard</a:t>
            </a:r>
            <a:endParaRPr lang="en-US" sz="2400" b="1" dirty="0"/>
          </a:p>
          <a:p>
            <a:r>
              <a:rPr lang="en-US" sz="2400" b="1" dirty="0" smtClean="0"/>
              <a:t>Dylan Holenstein</a:t>
            </a:r>
          </a:p>
          <a:p>
            <a:r>
              <a:rPr lang="en-US" sz="2400" b="1" dirty="0" smtClean="0"/>
              <a:t>Bruce Holenstein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00B0F0"/>
                </a:solidFill>
              </a:rPr>
              <a:t>33</a:t>
            </a:r>
            <a:r>
              <a:rPr lang="en-US" sz="2400" b="1" baseline="30000" dirty="0" smtClean="0">
                <a:solidFill>
                  <a:srgbClr val="00B0F0"/>
                </a:solidFill>
              </a:rPr>
              <a:t>rd</a:t>
            </a:r>
            <a:r>
              <a:rPr lang="en-US" sz="2400" b="1" dirty="0" smtClean="0">
                <a:solidFill>
                  <a:srgbClr val="00B0F0"/>
                </a:solidFill>
              </a:rPr>
              <a:t> Annual </a:t>
            </a:r>
            <a:r>
              <a:rPr lang="en-US" sz="2400" b="1" dirty="0">
                <a:solidFill>
                  <a:srgbClr val="00B0F0"/>
                </a:solidFill>
              </a:rPr>
              <a:t>Meeting of the International Occultation Timing </a:t>
            </a:r>
            <a:r>
              <a:rPr lang="en-US" sz="2400" b="1" dirty="0" smtClean="0">
                <a:solidFill>
                  <a:srgbClr val="00B0F0"/>
                </a:solidFill>
              </a:rPr>
              <a:t>Association</a:t>
            </a:r>
          </a:p>
          <a:p>
            <a:r>
              <a:rPr lang="en-US" sz="1800" dirty="0" smtClean="0"/>
              <a:t>16-18 October July 2015</a:t>
            </a:r>
          </a:p>
          <a:p>
            <a:r>
              <a:rPr lang="en-US" sz="1800" dirty="0"/>
              <a:t>Cheyenne Campus of </a:t>
            </a:r>
            <a:r>
              <a:rPr lang="en-US" sz="1800" dirty="0" smtClean="0"/>
              <a:t>the </a:t>
            </a:r>
            <a:r>
              <a:rPr lang="en-US" sz="1800" dirty="0" smtClean="0"/>
              <a:t>College </a:t>
            </a:r>
            <a:r>
              <a:rPr lang="en-US" sz="1800" dirty="0"/>
              <a:t>of Southern </a:t>
            </a:r>
            <a:r>
              <a:rPr lang="en-US" sz="1800" dirty="0" smtClean="0"/>
              <a:t>Nevada</a:t>
            </a:r>
          </a:p>
          <a:p>
            <a:r>
              <a:rPr lang="en-US" sz="1800" dirty="0" smtClean="0"/>
              <a:t>North </a:t>
            </a:r>
            <a:r>
              <a:rPr lang="en-US" sz="1800" dirty="0"/>
              <a:t>Las Vegas, Nevada</a:t>
            </a:r>
          </a:p>
          <a:p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2867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102" b="50332"/>
          <a:stretch>
            <a:fillRect/>
          </a:stretch>
        </p:blipFill>
        <p:spPr bwMode="auto">
          <a:xfrm>
            <a:off x="380999" y="3048000"/>
            <a:ext cx="23323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41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Lambda Gem – </a:t>
            </a:r>
            <a:r>
              <a:rPr lang="en-US" dirty="0" err="1" smtClean="0"/>
              <a:t>Tangra</a:t>
            </a:r>
            <a:r>
              <a:rPr lang="en-US" dirty="0" smtClean="0"/>
              <a:t> 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3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5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641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Computed Graze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356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641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Computed Graze was in Georgia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3140"/>
            <a:ext cx="8991600" cy="602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285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109728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986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109728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6510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1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Autofit/>
          </a:bodyPr>
          <a:lstStyle/>
          <a:p>
            <a:r>
              <a:rPr lang="en-US" sz="2400" dirty="0"/>
              <a:t>The light curve shows ~13 transitions prior to the star completely disappearing, over a total time of about 0.3 seconds</a:t>
            </a:r>
          </a:p>
          <a:p>
            <a:pPr lvl="1"/>
            <a:r>
              <a:rPr lang="en-US" sz="2000" dirty="0"/>
              <a:t>Equates to about 200 meters </a:t>
            </a:r>
            <a:r>
              <a:rPr lang="en-US" sz="2000" dirty="0" smtClean="0"/>
              <a:t>on </a:t>
            </a:r>
            <a:r>
              <a:rPr lang="en-US" sz="2000" dirty="0"/>
              <a:t>the moon</a:t>
            </a:r>
          </a:p>
          <a:p>
            <a:pPr lvl="1"/>
            <a:r>
              <a:rPr lang="en-US" sz="2000" dirty="0"/>
              <a:t>Most of these are between completely on to completely off, only about 3 partial signal levels</a:t>
            </a:r>
          </a:p>
          <a:p>
            <a:r>
              <a:rPr lang="en-US" sz="2400" dirty="0"/>
              <a:t>It is exceedingly unlikely that the occultation geometry could support such an event, and the 200 Hz sampling would have to produce many more partial levels than we are seeing</a:t>
            </a:r>
          </a:p>
          <a:p>
            <a:pPr lvl="1"/>
            <a:r>
              <a:rPr lang="en-US" sz="2000" dirty="0"/>
              <a:t>The actual exposure time would have to be a small fraction of the 5 </a:t>
            </a:r>
            <a:r>
              <a:rPr lang="en-US" sz="2000" dirty="0" err="1"/>
              <a:t>msec</a:t>
            </a:r>
            <a:r>
              <a:rPr lang="en-US" sz="2000" dirty="0"/>
              <a:t> cadence to support this result, we believe the duty cycle is about 80%</a:t>
            </a:r>
          </a:p>
          <a:p>
            <a:r>
              <a:rPr lang="en-US" sz="2400" b="1" i="1" dirty="0" smtClean="0">
                <a:solidFill>
                  <a:srgbClr val="FFFF00"/>
                </a:solidFill>
              </a:rPr>
              <a:t>Our provisional conclusion is that </a:t>
            </a:r>
            <a:r>
              <a:rPr lang="en-US" sz="2400" b="1" i="1" dirty="0">
                <a:solidFill>
                  <a:srgbClr val="FFFF00"/>
                </a:solidFill>
              </a:rPr>
              <a:t>this must be an instrumentally produced </a:t>
            </a:r>
            <a:r>
              <a:rPr lang="en-US" sz="2400" b="1" i="1" dirty="0" smtClean="0">
                <a:solidFill>
                  <a:srgbClr val="FFFF00"/>
                </a:solidFill>
              </a:rPr>
              <a:t>result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49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60716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Diagnostic Testing (2014-2015)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3041" y="6019800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164CEX</a:t>
            </a:r>
            <a:r>
              <a:rPr lang="en-US" dirty="0" smtClean="0"/>
              <a:t>-2 &amp; </a:t>
            </a:r>
            <a:r>
              <a:rPr lang="en-US" dirty="0" err="1" smtClean="0"/>
              <a:t>emCCD</a:t>
            </a:r>
            <a:r>
              <a:rPr lang="en-US" dirty="0" smtClean="0"/>
              <a:t> capturing LED blinking with </a:t>
            </a:r>
            <a:r>
              <a:rPr lang="en-US" dirty="0" err="1" smtClean="0"/>
              <a:t>1pps</a:t>
            </a:r>
            <a:r>
              <a:rPr lang="en-US" dirty="0" smtClean="0"/>
              <a:t> GPS signal,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28475"/>
            <a:ext cx="6248400" cy="449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785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43" y="152401"/>
            <a:ext cx="7848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Verification – New Capture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715000"/>
            <a:ext cx="733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Photometrics</a:t>
            </a:r>
            <a:r>
              <a:rPr lang="en-US" dirty="0" smtClean="0"/>
              <a:t> Cascade 128 </a:t>
            </a:r>
            <a:r>
              <a:rPr lang="en-US" dirty="0" err="1" smtClean="0"/>
              <a:t>emCCD</a:t>
            </a:r>
            <a:r>
              <a:rPr lang="en-US" dirty="0" smtClean="0"/>
              <a:t> </a:t>
            </a:r>
            <a:r>
              <a:rPr lang="en-US" dirty="0"/>
              <a:t>capturing LED blinking with </a:t>
            </a:r>
            <a:r>
              <a:rPr lang="en-US" dirty="0" err="1"/>
              <a:t>1pps</a:t>
            </a:r>
            <a:r>
              <a:rPr lang="en-US" dirty="0"/>
              <a:t> </a:t>
            </a:r>
            <a:r>
              <a:rPr lang="en-US" dirty="0" smtClean="0"/>
              <a:t>GPS signal at </a:t>
            </a:r>
            <a:r>
              <a:rPr lang="en-US" dirty="0" err="1" smtClean="0"/>
              <a:t>200fps</a:t>
            </a:r>
            <a:r>
              <a:rPr lang="en-US" dirty="0" smtClean="0"/>
              <a:t>, </a:t>
            </a:r>
            <a:r>
              <a:rPr lang="en-US" dirty="0" err="1" smtClean="0"/>
              <a:t>Tangra</a:t>
            </a:r>
            <a:r>
              <a:rPr lang="en-US" dirty="0" smtClean="0"/>
              <a:t> light curve with timings also captured.</a:t>
            </a:r>
            <a:endParaRPr lang="en-US" dirty="0"/>
          </a:p>
        </p:txBody>
      </p:sp>
      <p:pic>
        <p:nvPicPr>
          <p:cNvPr id="7170" name="Picture 2" descr="C:\UsersNew\Bruce\BDH PERSONAL\Astro\Alt-Az Telescope Initiative\2014-07 IOTA talks\Talk 2 - Camera\Test2 128 lightcu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825935"/>
            <a:ext cx="4013200" cy="31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New\Bruce\BDH PERSONAL\Astro\Alt-Az Telescope Initiative\2014-07 IOTA talks\Talk 2 - Camera\Test2 128 ma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24000"/>
            <a:ext cx="5033962" cy="37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131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/>
          <a:lstStyle/>
          <a:p>
            <a:r>
              <a:rPr lang="en-US" dirty="0" smtClean="0"/>
              <a:t>New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828800"/>
            <a:ext cx="3870960" cy="4660392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Two Innovation Foresight </a:t>
            </a:r>
            <a:r>
              <a:rPr lang="en-US" sz="3200" dirty="0" err="1"/>
              <a:t>ONAG</a:t>
            </a:r>
            <a:r>
              <a:rPr lang="en-US" sz="3200" dirty="0"/>
              <a:t>-XT’s have been </a:t>
            </a:r>
            <a:r>
              <a:rPr lang="en-US" sz="3200" dirty="0" smtClean="0"/>
              <a:t>acquired, </a:t>
            </a:r>
            <a:r>
              <a:rPr lang="en-US" sz="3200" dirty="0"/>
              <a:t>with adjustable focal reducers</a:t>
            </a:r>
          </a:p>
          <a:p>
            <a:pPr lvl="1"/>
            <a:r>
              <a:rPr lang="en-US" sz="2800" dirty="0"/>
              <a:t>These are designed for “On Axis Guiding”, and contain a dichroic beam splitter</a:t>
            </a:r>
          </a:p>
          <a:p>
            <a:pPr lvl="2"/>
            <a:r>
              <a:rPr lang="en-US" sz="2400" dirty="0"/>
              <a:t>Passes &gt;780 nm (induces slight astigmatism in this leg)</a:t>
            </a:r>
          </a:p>
          <a:p>
            <a:pPr lvl="2"/>
            <a:r>
              <a:rPr lang="en-US" sz="2400" dirty="0"/>
              <a:t>Reflects 350 to 750 nm</a:t>
            </a:r>
          </a:p>
          <a:p>
            <a:pPr lvl="1"/>
            <a:r>
              <a:rPr lang="en-US" sz="2800" dirty="0"/>
              <a:t>We have one here for you to </a:t>
            </a:r>
            <a:r>
              <a:rPr lang="en-US" sz="2800" dirty="0" smtClean="0"/>
              <a:t>look at</a:t>
            </a:r>
            <a:r>
              <a:rPr lang="en-US" sz="2800" dirty="0"/>
              <a:t>, and we hope to use it on tonight’s asteroid event</a:t>
            </a:r>
          </a:p>
          <a:p>
            <a:endParaRPr lang="en-US" dirty="0"/>
          </a:p>
        </p:txBody>
      </p:sp>
      <p:pic>
        <p:nvPicPr>
          <p:cNvPr id="8" name="Content Placeholder 7" descr="IMG_20150921_19093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133600"/>
            <a:ext cx="4383881" cy="3287911"/>
          </a:xfrm>
        </p:spPr>
      </p:pic>
    </p:spTree>
    <p:extLst>
      <p:ext uri="{BB962C8B-B14F-4D97-AF65-F5344CB8AC3E}">
        <p14:creationId xmlns:p14="http://schemas.microsoft.com/office/powerpoint/2010/main" xmlns="" val="4137739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741285"/>
          </a:xfrm>
        </p:spPr>
        <p:txBody>
          <a:bodyPr/>
          <a:lstStyle/>
          <a:p>
            <a:r>
              <a:rPr lang="en-US" dirty="0" smtClean="0"/>
              <a:t>New Equipment - </a:t>
            </a:r>
            <a:r>
              <a:rPr lang="en-US" dirty="0" err="1" smtClean="0"/>
              <a:t>ONAGs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924800" cy="4724400"/>
          </a:xfrm>
        </p:spPr>
        <p:txBody>
          <a:bodyPr>
            <a:noAutofit/>
          </a:bodyPr>
          <a:lstStyle/>
          <a:p>
            <a:r>
              <a:rPr lang="en-US" sz="3600" dirty="0"/>
              <a:t>We intend to use these in two ways</a:t>
            </a:r>
          </a:p>
          <a:p>
            <a:pPr lvl="1"/>
            <a:r>
              <a:rPr lang="en-US" sz="3200" dirty="0"/>
              <a:t>To begin to look for wavelength dependence in the fast-frame rate data collected</a:t>
            </a:r>
          </a:p>
          <a:p>
            <a:pPr lvl="1"/>
            <a:r>
              <a:rPr lang="en-US" sz="3200" dirty="0"/>
              <a:t>To allow us to directly compare timing data collected with traditional RS-170 sensors to the </a:t>
            </a:r>
            <a:r>
              <a:rPr lang="en-US" sz="3200" dirty="0" err="1" smtClean="0"/>
              <a:t>emCCDs</a:t>
            </a:r>
            <a:r>
              <a:rPr lang="en-US" sz="3200" dirty="0"/>
              <a:t>, without adding significant risk of data loss for high probability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30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15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620000" cy="4114800"/>
          </a:xfrm>
        </p:spPr>
        <p:txBody>
          <a:bodyPr>
            <a:normAutofit/>
          </a:bodyPr>
          <a:lstStyle/>
          <a:p>
            <a:r>
              <a:rPr lang="en-US" sz="3600" dirty="0"/>
              <a:t>Testing performed this past year</a:t>
            </a:r>
          </a:p>
          <a:p>
            <a:r>
              <a:rPr lang="en-US" sz="3600" dirty="0"/>
              <a:t>New hardware acquired and access to new facilities</a:t>
            </a:r>
          </a:p>
          <a:p>
            <a:r>
              <a:rPr lang="en-US" sz="3600" dirty="0"/>
              <a:t>Plans for testing in the coming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32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Equipment-AS212 Camera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4400" y="1752600"/>
            <a:ext cx="4343400" cy="4584192"/>
          </a:xfrm>
        </p:spPr>
        <p:txBody>
          <a:bodyPr>
            <a:normAutofit/>
          </a:bodyPr>
          <a:lstStyle/>
          <a:p>
            <a:r>
              <a:rPr lang="en-US" dirty="0" smtClean="0"/>
              <a:t>We have also acquired a ZW Optical ASI224MC camera for testing</a:t>
            </a:r>
          </a:p>
          <a:p>
            <a:pPr lvl="1"/>
            <a:r>
              <a:rPr lang="en-US" dirty="0" smtClean="0"/>
              <a:t>This is in response to Russ Genet’s request that we test one for Lunar Occultation work</a:t>
            </a:r>
          </a:p>
          <a:p>
            <a:pPr lvl="1"/>
            <a:r>
              <a:rPr lang="en-US" dirty="0" smtClean="0"/>
              <a:t>These are very low noise color CMOS sensors, 1/3” format, USB </a:t>
            </a:r>
            <a:r>
              <a:rPr lang="en-US" dirty="0" smtClean="0"/>
              <a:t>3.0 (0.75 to 1.5 e read noise)</a:t>
            </a:r>
            <a:endParaRPr lang="en-US" dirty="0" smtClean="0"/>
          </a:p>
          <a:p>
            <a:pPr lvl="1"/>
            <a:r>
              <a:rPr lang="en-US" dirty="0" smtClean="0"/>
              <a:t>Rolling shutter </a:t>
            </a:r>
          </a:p>
          <a:p>
            <a:pPr lvl="1"/>
            <a:r>
              <a:rPr lang="en-US" dirty="0" smtClean="0"/>
              <a:t>Small and lightweight</a:t>
            </a:r>
          </a:p>
          <a:p>
            <a:pPr lvl="1"/>
            <a:r>
              <a:rPr lang="en-US" dirty="0" smtClean="0"/>
              <a:t>Interestingly, they have very good sensitivity in the NIR, well matched to the ONAG transmitted path</a:t>
            </a:r>
            <a:endParaRPr lang="en-US" dirty="0"/>
          </a:p>
        </p:txBody>
      </p:sp>
      <p:pic>
        <p:nvPicPr>
          <p:cNvPr id="8" name="Content Placeholder 7" descr="20151005_201719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444760" y="2692162"/>
            <a:ext cx="4649521" cy="261535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 to Existing Hardware/Facilities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724400"/>
          </a:xfrm>
        </p:spPr>
        <p:txBody>
          <a:bodyPr>
            <a:noAutofit/>
          </a:bodyPr>
          <a:lstStyle/>
          <a:p>
            <a:r>
              <a:rPr lang="en-US" sz="2400" dirty="0" err="1"/>
              <a:t>Conard</a:t>
            </a:r>
            <a:r>
              <a:rPr lang="en-US" sz="2400" dirty="0"/>
              <a:t> is observatory director for the new </a:t>
            </a:r>
            <a:r>
              <a:rPr lang="en-US" sz="2400" dirty="0" err="1"/>
              <a:t>Roelke</a:t>
            </a:r>
            <a:r>
              <a:rPr lang="en-US" sz="2400" dirty="0"/>
              <a:t> Observatory near Westminster, MD</a:t>
            </a:r>
          </a:p>
          <a:p>
            <a:pPr lvl="1"/>
            <a:r>
              <a:rPr lang="en-US" sz="2000" dirty="0"/>
              <a:t>This has a 14” </a:t>
            </a:r>
            <a:r>
              <a:rPr lang="en-US" sz="2000" dirty="0" err="1"/>
              <a:t>SCT</a:t>
            </a:r>
            <a:r>
              <a:rPr lang="en-US" sz="2000" dirty="0"/>
              <a:t> on a heavier mount than </a:t>
            </a:r>
            <a:r>
              <a:rPr lang="en-US" sz="2000" dirty="0" err="1"/>
              <a:t>Conard’s</a:t>
            </a:r>
            <a:r>
              <a:rPr lang="en-US" sz="2000" dirty="0"/>
              <a:t> own Willow Oak Observatory, and should allow heavier payloads</a:t>
            </a:r>
          </a:p>
          <a:p>
            <a:r>
              <a:rPr lang="en-US" sz="2400" dirty="0"/>
              <a:t>Conard likely will soon have access to a 0.6 m R-C at </a:t>
            </a:r>
            <a:r>
              <a:rPr lang="en-US" sz="2400" dirty="0" smtClean="0"/>
              <a:t>his place of employment</a:t>
            </a:r>
            <a:endParaRPr lang="en-US" sz="2400" dirty="0"/>
          </a:p>
          <a:p>
            <a:r>
              <a:rPr lang="en-US" sz="2400" dirty="0"/>
              <a:t>We are trying to obtain access to a 0.8 m R-C at a Baltimore area university as well</a:t>
            </a:r>
          </a:p>
          <a:p>
            <a:r>
              <a:rPr lang="en-US" sz="2400" dirty="0"/>
              <a:t>All these potential assets should allow us to test these heavy cameras on relatively larger apertures</a:t>
            </a:r>
          </a:p>
          <a:p>
            <a:pPr lvl="1"/>
            <a:r>
              <a:rPr lang="en-US" sz="2000" dirty="0"/>
              <a:t>Continue to look to try faint </a:t>
            </a:r>
            <a:r>
              <a:rPr lang="en-US" sz="2000" dirty="0" err="1"/>
              <a:t>TNO</a:t>
            </a:r>
            <a:r>
              <a:rPr lang="en-US" sz="2000" dirty="0"/>
              <a:t>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65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741285"/>
          </a:xfrm>
        </p:spPr>
        <p:txBody>
          <a:bodyPr/>
          <a:lstStyle/>
          <a:p>
            <a:r>
              <a:rPr lang="en-US" dirty="0"/>
              <a:t>Plans for the Next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6962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Begin regularly performing dual camera measurements on both lunar and asteroid </a:t>
            </a:r>
            <a:r>
              <a:rPr lang="en-US" sz="2800" dirty="0" smtClean="0"/>
              <a:t>events</a:t>
            </a:r>
          </a:p>
          <a:p>
            <a:pPr lvl="1"/>
            <a:r>
              <a:rPr lang="en-US" sz="2600" dirty="0" smtClean="0"/>
              <a:t>Some of these will include the ZWO camera</a:t>
            </a:r>
            <a:endParaRPr lang="en-US" sz="2600" dirty="0"/>
          </a:p>
          <a:p>
            <a:r>
              <a:rPr lang="en-US" sz="2800" dirty="0"/>
              <a:t>Use high speed cameras to look for diffraction phenomena</a:t>
            </a:r>
          </a:p>
          <a:p>
            <a:r>
              <a:rPr lang="en-US" sz="2800" dirty="0"/>
              <a:t>Use the </a:t>
            </a:r>
            <a:r>
              <a:rPr lang="en-US" sz="2800" dirty="0" err="1" smtClean="0"/>
              <a:t>emCCDs</a:t>
            </a:r>
            <a:r>
              <a:rPr lang="en-US" sz="2800" dirty="0" smtClean="0"/>
              <a:t> </a:t>
            </a:r>
            <a:r>
              <a:rPr lang="en-US" sz="2800" dirty="0"/>
              <a:t>on larger university-based for very faint events</a:t>
            </a:r>
          </a:p>
          <a:p>
            <a:pPr lvl="1"/>
            <a:r>
              <a:rPr lang="en-US" sz="2400" dirty="0"/>
              <a:t>Actual </a:t>
            </a:r>
            <a:r>
              <a:rPr lang="en-US" sz="2400" dirty="0" err="1"/>
              <a:t>TNO</a:t>
            </a:r>
            <a:r>
              <a:rPr lang="en-US" sz="2400" dirty="0"/>
              <a:t> events or very faint asteroid events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0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8077200" cy="4419600"/>
          </a:xfrm>
        </p:spPr>
        <p:txBody>
          <a:bodyPr>
            <a:normAutofit/>
          </a:bodyPr>
          <a:lstStyle/>
          <a:p>
            <a:r>
              <a:rPr lang="en-US" dirty="0"/>
              <a:t>Email: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Steve Conard:  </a:t>
            </a:r>
            <a:r>
              <a:rPr lang="en-US" dirty="0" smtClean="0">
                <a:hlinkClick r:id="rId3"/>
              </a:rPr>
              <a:t>steve.conard@comcast.net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Dylan </a:t>
            </a:r>
            <a:r>
              <a:rPr lang="en-US" dirty="0" err="1" smtClean="0">
                <a:hlinkClick r:id="rId4"/>
              </a:rPr>
              <a:t>Holenstein</a:t>
            </a:r>
            <a:r>
              <a:rPr lang="en-US" dirty="0" smtClean="0">
                <a:hlinkClick r:id="rId4"/>
              </a:rPr>
              <a:t>:  </a:t>
            </a:r>
            <a:r>
              <a:rPr lang="en-US" dirty="0" smtClean="0">
                <a:hlinkClick r:id="rId4"/>
              </a:rPr>
              <a:t>d2holenstein@gravic.com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Bruce </a:t>
            </a:r>
            <a:r>
              <a:rPr lang="en-US" dirty="0" err="1" smtClean="0">
                <a:hlinkClick r:id="rId5"/>
              </a:rPr>
              <a:t>Holenstein</a:t>
            </a:r>
            <a:r>
              <a:rPr lang="en-US" dirty="0" smtClean="0">
                <a:hlinkClick r:id="rId5"/>
              </a:rPr>
              <a:t>:  bholenstein@gravic.com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2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1"/>
            <a:ext cx="7315200" cy="914400"/>
          </a:xfrm>
        </p:spPr>
        <p:txBody>
          <a:bodyPr/>
          <a:lstStyle/>
          <a:p>
            <a:r>
              <a:rPr lang="en-US" dirty="0" err="1" smtClean="0"/>
              <a:t>emCCD</a:t>
            </a:r>
            <a:r>
              <a:rPr lang="en-US" dirty="0" smtClean="0"/>
              <a:t>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3124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Described in our 2014 IOTA talk: “</a:t>
            </a:r>
            <a:r>
              <a:rPr lang="en-US" sz="2800" b="1" dirty="0" smtClean="0"/>
              <a:t>Specialized </a:t>
            </a:r>
            <a:r>
              <a:rPr lang="en-US" sz="2800" b="1" dirty="0"/>
              <a:t>Software and Equipment for High Speed </a:t>
            </a:r>
            <a:r>
              <a:rPr lang="en-US" sz="2800" b="1" dirty="0" smtClean="0"/>
              <a:t>Cameras”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52524" y="5270214"/>
            <a:ext cx="330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err="1" smtClean="0"/>
              <a:t>Photometrics</a:t>
            </a:r>
            <a:r>
              <a:rPr lang="en-US" sz="1400" dirty="0" smtClean="0"/>
              <a:t> </a:t>
            </a:r>
            <a:r>
              <a:rPr lang="en-US" sz="1400" dirty="0"/>
              <a:t>Cascade </a:t>
            </a:r>
            <a:r>
              <a:rPr lang="en-US" sz="1400" dirty="0" err="1"/>
              <a:t>512B</a:t>
            </a:r>
            <a:r>
              <a:rPr lang="en-US" sz="1400" dirty="0"/>
              <a:t> </a:t>
            </a:r>
            <a:r>
              <a:rPr lang="en-US" sz="1400" dirty="0" err="1" smtClean="0">
                <a:solidFill>
                  <a:srgbClr val="00B050"/>
                </a:solidFill>
              </a:rPr>
              <a:t>emCCD</a:t>
            </a:r>
            <a:endParaRPr lang="en-US" sz="1400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4" y="3276600"/>
            <a:ext cx="28670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715000"/>
            <a:ext cx="8382000" cy="881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CCD read noise is reduced from </a:t>
            </a:r>
            <a:r>
              <a:rPr lang="en-US" sz="2400" dirty="0" err="1" smtClean="0">
                <a:solidFill>
                  <a:srgbClr val="00B0F0"/>
                </a:solidFill>
              </a:rPr>
              <a:t>10’s</a:t>
            </a:r>
            <a:r>
              <a:rPr lang="en-US" sz="2400" dirty="0" smtClean="0">
                <a:solidFill>
                  <a:srgbClr val="00B0F0"/>
                </a:solidFill>
              </a:rPr>
              <a:t> of electrons per pixel to under 0.1 per pixel. Back illumination increases QE to over 90%.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42489"/>
            <a:ext cx="4051301" cy="221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73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1"/>
            <a:ext cx="7315200" cy="914400"/>
          </a:xfrm>
        </p:spPr>
        <p:txBody>
          <a:bodyPr/>
          <a:lstStyle/>
          <a:p>
            <a:r>
              <a:rPr lang="en-US" dirty="0"/>
              <a:t>2015 Testing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001000" cy="4775200"/>
          </a:xfrm>
        </p:spPr>
        <p:txBody>
          <a:bodyPr>
            <a:noAutofit/>
          </a:bodyPr>
          <a:lstStyle/>
          <a:p>
            <a:r>
              <a:rPr lang="en-US" sz="2800" dirty="0"/>
              <a:t>Due to work commitments, only a very limited amount of testing was performed</a:t>
            </a:r>
          </a:p>
          <a:p>
            <a:r>
              <a:rPr lang="en-US" sz="2800" dirty="0"/>
              <a:t>A few lunar occultations were attempted</a:t>
            </a:r>
          </a:p>
          <a:p>
            <a:pPr lvl="1"/>
            <a:r>
              <a:rPr lang="en-US" sz="2400" dirty="0"/>
              <a:t>Lambda Gemini is the only one we’ll address </a:t>
            </a:r>
            <a:r>
              <a:rPr lang="en-US" sz="2400" dirty="0" smtClean="0"/>
              <a:t>today</a:t>
            </a:r>
            <a:endParaRPr lang="en-US" sz="2400" dirty="0"/>
          </a:p>
          <a:p>
            <a:r>
              <a:rPr lang="en-US" sz="2800" dirty="0"/>
              <a:t>No appropriate asteroid events were tried</a:t>
            </a:r>
          </a:p>
          <a:p>
            <a:pPr lvl="1"/>
            <a:r>
              <a:rPr lang="en-US" sz="2400" dirty="0"/>
              <a:t>On high probability events, we tend to be risk adverse, and avoid losing a potential positive by using traditional equipment</a:t>
            </a:r>
          </a:p>
          <a:p>
            <a:pPr lvl="1"/>
            <a:r>
              <a:rPr lang="en-US" sz="2400" dirty="0"/>
              <a:t>New equipment and access to new facilities should help with this in the coming year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93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1"/>
            <a:ext cx="7315200" cy="914400"/>
          </a:xfrm>
        </p:spPr>
        <p:txBody>
          <a:bodyPr/>
          <a:lstStyle/>
          <a:p>
            <a:r>
              <a:rPr lang="en-US" dirty="0"/>
              <a:t>Lambda Gemini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001000" cy="4775200"/>
          </a:xfrm>
        </p:spPr>
        <p:txBody>
          <a:bodyPr>
            <a:noAutofit/>
          </a:bodyPr>
          <a:lstStyle/>
          <a:p>
            <a:r>
              <a:rPr lang="en-US" sz="2800" dirty="0"/>
              <a:t>On Feb 28</a:t>
            </a:r>
            <a:r>
              <a:rPr lang="en-US" sz="2800" baseline="30000" dirty="0"/>
              <a:t>th</a:t>
            </a:r>
            <a:r>
              <a:rPr lang="en-US" sz="2800" dirty="0"/>
              <a:t>, the waxing gibbous moon occulted </a:t>
            </a:r>
            <a:r>
              <a:rPr lang="el-GR" sz="2800" dirty="0"/>
              <a:t>λ</a:t>
            </a:r>
            <a:r>
              <a:rPr lang="en-US" sz="2800" dirty="0"/>
              <a:t>-Gemini over North America</a:t>
            </a:r>
          </a:p>
          <a:p>
            <a:pPr lvl="1"/>
            <a:r>
              <a:rPr lang="en-US" sz="2400" dirty="0"/>
              <a:t>This is (</a:t>
            </a:r>
            <a:r>
              <a:rPr lang="en-US" sz="2400" dirty="0" err="1" smtClean="0"/>
              <a:t>quaduple</a:t>
            </a:r>
            <a:r>
              <a:rPr lang="en-US" sz="2400" dirty="0" smtClean="0"/>
              <a:t>) </a:t>
            </a:r>
            <a:r>
              <a:rPr lang="en-US" sz="2400" dirty="0"/>
              <a:t>star, with non-instantaneous transitions reported</a:t>
            </a:r>
          </a:p>
          <a:p>
            <a:r>
              <a:rPr lang="en-US" sz="2800" dirty="0" err="1"/>
              <a:t>Conard</a:t>
            </a:r>
            <a:r>
              <a:rPr lang="en-US" sz="2800" dirty="0"/>
              <a:t> used a </a:t>
            </a:r>
            <a:r>
              <a:rPr lang="en-US" sz="2800" dirty="0" err="1"/>
              <a:t>Photometrics</a:t>
            </a:r>
            <a:r>
              <a:rPr lang="en-US" sz="2800" dirty="0"/>
              <a:t> </a:t>
            </a:r>
            <a:r>
              <a:rPr lang="en-US" sz="2800" dirty="0" err="1"/>
              <a:t>512B</a:t>
            </a:r>
            <a:r>
              <a:rPr lang="en-US" sz="2800" dirty="0"/>
              <a:t>, on a C-14 operating at its native f:11 to attempt to record this event</a:t>
            </a:r>
          </a:p>
          <a:p>
            <a:pPr lvl="1"/>
            <a:r>
              <a:rPr lang="en-US" sz="2400" dirty="0"/>
              <a:t>The camera was windowed at 32 x 32, and binned by 2, in order to achieve a frame rate of 200 Hz</a:t>
            </a:r>
          </a:p>
          <a:p>
            <a:pPr lvl="1"/>
            <a:r>
              <a:rPr lang="en-US" sz="2400" dirty="0"/>
              <a:t>Dylan’s software </a:t>
            </a:r>
            <a:r>
              <a:rPr lang="en-US" sz="2400" dirty="0" smtClean="0"/>
              <a:t>(</a:t>
            </a:r>
            <a:r>
              <a:rPr lang="en-US" sz="2400" dirty="0" err="1" smtClean="0"/>
              <a:t>PVCAMTest</a:t>
            </a:r>
            <a:r>
              <a:rPr lang="en-US" sz="2400" dirty="0" smtClean="0"/>
              <a:t> and </a:t>
            </a:r>
            <a:r>
              <a:rPr lang="en-US" sz="2400" dirty="0" err="1" smtClean="0"/>
              <a:t>Bin2ADV</a:t>
            </a:r>
            <a:r>
              <a:rPr lang="en-US" sz="2400" dirty="0" smtClean="0"/>
              <a:t>) </a:t>
            </a:r>
            <a:r>
              <a:rPr lang="en-US" sz="2400" dirty="0"/>
              <a:t>was used to record </a:t>
            </a:r>
            <a:r>
              <a:rPr lang="en-US" sz="2400" dirty="0" smtClean="0"/>
              <a:t>&amp; convert the </a:t>
            </a:r>
            <a:r>
              <a:rPr lang="en-US" sz="2400" dirty="0"/>
              <a:t>data, and </a:t>
            </a:r>
            <a:r>
              <a:rPr lang="en-US" sz="2400" dirty="0" err="1"/>
              <a:t>Tangra</a:t>
            </a:r>
            <a:r>
              <a:rPr lang="en-US" sz="2400" dirty="0"/>
              <a:t> used for the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66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715000" cy="538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Lambda Gem Moon Map </a:t>
            </a:r>
            <a:br>
              <a:rPr lang="en-US" dirty="0" smtClean="0"/>
            </a:br>
            <a:r>
              <a:rPr lang="en-US" dirty="0" smtClean="0"/>
              <a:t>at Willow Oak Observatory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31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1612900"/>
            <a:ext cx="9167424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Lambda Gem Occultation</a:t>
            </a:r>
            <a:br>
              <a:rPr lang="en-US" dirty="0" smtClean="0"/>
            </a:br>
            <a:r>
              <a:rPr lang="en-US" dirty="0" smtClean="0"/>
              <a:t>at Willow Oak Observatory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32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5105400"/>
          </a:xfrm>
        </p:spPr>
        <p:txBody>
          <a:bodyPr/>
          <a:lstStyle/>
          <a:p>
            <a:r>
              <a:rPr lang="en-US" dirty="0" smtClean="0"/>
              <a:t>Right </a:t>
            </a:r>
            <a:r>
              <a:rPr lang="en-US" dirty="0"/>
              <a:t>ascension 	</a:t>
            </a:r>
            <a:r>
              <a:rPr lang="en-US" dirty="0" smtClean="0"/>
              <a:t>	07h </a:t>
            </a:r>
            <a:r>
              <a:rPr lang="en-US" dirty="0"/>
              <a:t>18m </a:t>
            </a:r>
            <a:r>
              <a:rPr lang="en-US" dirty="0" smtClean="0"/>
              <a:t>05.6s</a:t>
            </a:r>
            <a:endParaRPr lang="en-US" dirty="0"/>
          </a:p>
          <a:p>
            <a:r>
              <a:rPr lang="en-US" dirty="0"/>
              <a:t>Declination 	</a:t>
            </a:r>
            <a:r>
              <a:rPr lang="en-US" dirty="0" smtClean="0"/>
              <a:t>	</a:t>
            </a:r>
            <a:r>
              <a:rPr lang="en-US" dirty="0" smtClean="0"/>
              <a:t>	+</a:t>
            </a:r>
            <a:r>
              <a:rPr lang="en-US" dirty="0"/>
              <a:t>16° 32′ </a:t>
            </a:r>
            <a:r>
              <a:rPr lang="en-US" dirty="0" smtClean="0"/>
              <a:t>25.4″</a:t>
            </a:r>
            <a:endParaRPr lang="en-US" dirty="0"/>
          </a:p>
          <a:p>
            <a:r>
              <a:rPr lang="en-US" dirty="0"/>
              <a:t>Apparent magnitude (V) </a:t>
            </a:r>
            <a:r>
              <a:rPr lang="en-US" dirty="0" smtClean="0"/>
              <a:t> </a:t>
            </a:r>
            <a:r>
              <a:rPr lang="en-US" dirty="0" smtClean="0"/>
              <a:t>	3.571[2</a:t>
            </a:r>
            <a:r>
              <a:rPr lang="en-US" dirty="0"/>
              <a:t>]</a:t>
            </a:r>
            <a:endParaRPr lang="en-US" dirty="0" smtClean="0"/>
          </a:p>
          <a:p>
            <a:r>
              <a:rPr lang="en-US" dirty="0"/>
              <a:t>Radius 	</a:t>
            </a:r>
            <a:r>
              <a:rPr lang="en-US" dirty="0" smtClean="0"/>
              <a:t>	</a:t>
            </a:r>
            <a:r>
              <a:rPr lang="en-US" dirty="0" smtClean="0"/>
              <a:t>	2.7773 </a:t>
            </a:r>
            <a:r>
              <a:rPr lang="en-US" dirty="0"/>
              <a:t>± </a:t>
            </a:r>
            <a:r>
              <a:rPr lang="en-US" dirty="0" smtClean="0"/>
              <a:t>0.0469 </a:t>
            </a:r>
            <a:r>
              <a:rPr lang="en-US" dirty="0"/>
              <a:t>R</a:t>
            </a:r>
            <a:r>
              <a:rPr lang="en-US" dirty="0" smtClean="0"/>
              <a:t>☉</a:t>
            </a:r>
            <a:endParaRPr lang="en-US" dirty="0"/>
          </a:p>
          <a:p>
            <a:r>
              <a:rPr lang="en-US" dirty="0"/>
              <a:t>Distance 	</a:t>
            </a:r>
            <a:r>
              <a:rPr lang="en-US" dirty="0" smtClean="0"/>
              <a:t>	</a:t>
            </a:r>
            <a:r>
              <a:rPr lang="en-US" dirty="0" smtClean="0"/>
              <a:t>	30.9 </a:t>
            </a:r>
            <a:r>
              <a:rPr lang="en-US" dirty="0"/>
              <a:t>± 0.2 </a:t>
            </a:r>
            <a:r>
              <a:rPr lang="en-US" dirty="0" smtClean="0"/>
              <a:t>pc</a:t>
            </a:r>
          </a:p>
          <a:p>
            <a:endParaRPr lang="en-US" dirty="0"/>
          </a:p>
          <a:p>
            <a:r>
              <a:rPr lang="en-US" dirty="0" smtClean="0"/>
              <a:t>Quadruple</a:t>
            </a:r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Source: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41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Lambda Gem –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62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Lambda Gem Video</a:t>
            </a:r>
            <a:br>
              <a:rPr lang="en-US" dirty="0" smtClean="0"/>
            </a:br>
            <a:r>
              <a:rPr lang="en-US" dirty="0" smtClean="0"/>
              <a:t>Using Media Player Classic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9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927</Words>
  <Application>Microsoft Office PowerPoint</Application>
  <PresentationFormat>On-screen Show (4:3)</PresentationFormat>
  <Paragraphs>135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Perspective</vt:lpstr>
      <vt:lpstr>Progress and Future Plans for emCCD Testing</vt:lpstr>
      <vt:lpstr>Agenda</vt:lpstr>
      <vt:lpstr>emCCD Cameras</vt:lpstr>
      <vt:lpstr>2015 Testing to Date</vt:lpstr>
      <vt:lpstr>Lambda Gemini</vt:lpstr>
      <vt:lpstr>Lambda Gem Moon Map  at Willow Oak Observatory</vt:lpstr>
      <vt:lpstr>Lambda Gem Occultation at Willow Oak Observatory</vt:lpstr>
      <vt:lpstr>Lambda Gem – The System</vt:lpstr>
      <vt:lpstr>Lambda Gem Video Using Media Player Classic</vt:lpstr>
      <vt:lpstr>Lambda Gem – Tangra LC</vt:lpstr>
      <vt:lpstr>Computed Graze</vt:lpstr>
      <vt:lpstr>Computed Graze was in Georgia</vt:lpstr>
      <vt:lpstr>Slide 13</vt:lpstr>
      <vt:lpstr>Slide 14</vt:lpstr>
      <vt:lpstr>Description</vt:lpstr>
      <vt:lpstr>Diagnostic Testing (2014-2015)</vt:lpstr>
      <vt:lpstr>Verification – New Capture Software</vt:lpstr>
      <vt:lpstr>New Equipment</vt:lpstr>
      <vt:lpstr>New Equipment - ONAGs</vt:lpstr>
      <vt:lpstr>New Equipment-AS212 Camera</vt:lpstr>
      <vt:lpstr>Access to Existing Hardware/Facilities</vt:lpstr>
      <vt:lpstr>Plans for the Next Year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2013-09-30T03:03:29Z</dcterms:created>
  <dcterms:modified xsi:type="dcterms:W3CDTF">2015-10-11T21:19:56Z</dcterms:modified>
</cp:coreProperties>
</file>